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5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6" r:id="rId4"/>
    <p:sldId id="271" r:id="rId5"/>
    <p:sldId id="278" r:id="rId6"/>
    <p:sldId id="273" r:id="rId7"/>
    <p:sldId id="268" r:id="rId8"/>
  </p:sldIdLst>
  <p:sldSz cx="9144000" cy="6858000" type="screen4x3"/>
  <p:notesSz cx="6669088" cy="9872663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Instruktion av ppt-mallen" id="{55D86A81-7526-4CB2-AD27-B3EF5E673B66}">
          <p14:sldIdLst>
            <p14:sldId id="256"/>
            <p14:sldId id="270"/>
          </p14:sldIdLst>
        </p14:section>
        <p14:section name="Exempel på Layouter" id="{ADF40A6D-7FF3-41DA-948E-93F4E8FFB569}">
          <p14:sldIdLst>
            <p14:sldId id="269"/>
            <p14:sldId id="257"/>
            <p14:sldId id="258"/>
            <p14:sldId id="271"/>
            <p14:sldId id="259"/>
            <p14:sldId id="267"/>
            <p14:sldId id="260"/>
            <p14:sldId id="262"/>
            <p14:sldId id="261"/>
            <p14:sldId id="266"/>
            <p14:sldId id="263"/>
            <p14:sldId id="265"/>
            <p14:sldId id="264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2C2C2C"/>
    <a:srgbClr val="275269"/>
    <a:srgbClr val="A6B750"/>
    <a:srgbClr val="326886"/>
    <a:srgbClr val="8CC2F2"/>
    <a:srgbClr val="F7BF3A"/>
    <a:srgbClr val="13958F"/>
    <a:srgbClr val="149472"/>
    <a:srgbClr val="17AB8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67025" autoAdjust="0"/>
  </p:normalViewPr>
  <p:slideViewPr>
    <p:cSldViewPr snapToGrid="0" snapToObjects="1">
      <p:cViewPr>
        <p:scale>
          <a:sx n="70" d="100"/>
          <a:sy n="70" d="100"/>
        </p:scale>
        <p:origin x="-2178" y="-180"/>
      </p:cViewPr>
      <p:guideLst>
        <p:guide orient="horz" pos="3942"/>
        <p:guide/>
      </p:guideLst>
    </p:cSldViewPr>
  </p:slideViewPr>
  <p:outlineViewPr>
    <p:cViewPr>
      <p:scale>
        <a:sx n="33" d="100"/>
        <a:sy n="33" d="100"/>
      </p:scale>
      <p:origin x="0" y="2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8" d="100"/>
          <a:sy n="48" d="100"/>
        </p:scale>
        <p:origin x="-3000" y="-120"/>
      </p:cViewPr>
      <p:guideLst>
        <p:guide orient="horz" pos="3109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4BE0-F786-0E49-94A8-1F2CBA953599}" type="datetimeFigureOut">
              <a:rPr lang="sv-SE" smtClean="0"/>
              <a:pPr/>
              <a:t>2017-10-04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497BC-B4BF-D24D-9855-FA158D57D1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84113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7049-4081-424B-8128-683F6C2017C9}" type="datetimeFigureOut">
              <a:rPr lang="sv-SE" smtClean="0"/>
              <a:pPr/>
              <a:t>2017-10-04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970E8-606E-544E-9196-A0321FFF43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3685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GBGstad-PPT-BKG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flipH="1">
            <a:off x="0" y="0"/>
            <a:ext cx="9143997" cy="6857998"/>
          </a:xfrm>
          <a:prstGeom prst="rect">
            <a:avLst/>
          </a:prstGeom>
        </p:spPr>
      </p:pic>
      <p:pic>
        <p:nvPicPr>
          <p:cNvPr id="14" name="Bildobjekt 13" descr="gbg_st_cmyk_neg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8000" y="2589712"/>
            <a:ext cx="898553" cy="1423408"/>
          </a:xfrm>
          <a:prstGeom prst="rect">
            <a:avLst/>
          </a:prstGeom>
        </p:spPr>
      </p:pic>
      <p:cxnSp>
        <p:nvCxnSpPr>
          <p:cNvPr id="8" name="Rak 7"/>
          <p:cNvCxnSpPr/>
          <p:nvPr userDrawn="1"/>
        </p:nvCxnSpPr>
        <p:spPr>
          <a:xfrm>
            <a:off x="2369561" y="2167941"/>
            <a:ext cx="0" cy="2266950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ubrik 4"/>
          <p:cNvSpPr>
            <a:spLocks noGrp="1"/>
          </p:cNvSpPr>
          <p:nvPr>
            <p:ph type="title" hasCustomPrompt="1"/>
          </p:nvPr>
        </p:nvSpPr>
        <p:spPr>
          <a:xfrm>
            <a:off x="2980338" y="2405247"/>
            <a:ext cx="5486252" cy="985563"/>
          </a:xfrm>
        </p:spPr>
        <p:txBody>
          <a:bodyPr wrap="square" anchor="b">
            <a:noAutofit/>
          </a:bodyPr>
          <a:lstStyle>
            <a:lvl1pPr>
              <a:lnSpc>
                <a:spcPct val="100000"/>
              </a:lnSpc>
              <a:defRPr sz="5000">
                <a:solidFill>
                  <a:srgbClr val="000000"/>
                </a:solidFill>
              </a:defRPr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7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2999516" y="3563637"/>
            <a:ext cx="5475620" cy="307777"/>
          </a:xfrm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None/>
              <a:defRPr sz="2000">
                <a:solidFill>
                  <a:srgbClr val="000000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Eventuell underrubrik</a:t>
            </a:r>
          </a:p>
        </p:txBody>
      </p:sp>
    </p:spTree>
    <p:extLst>
      <p:ext uri="{BB962C8B-B14F-4D97-AF65-F5344CB8AC3E}">
        <p14:creationId xmlns:p14="http://schemas.microsoft.com/office/powerpoint/2010/main" xmlns="" val="38186466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8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889600" y="1440000"/>
            <a:ext cx="27324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sv-SE" sz="2800" b="1" i="0" u="none" strike="noStrike" baseline="0" smtClean="0"/>
            </a:lvl1pPr>
          </a:lstStyle>
          <a:p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Rubrik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5341948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22000" y="1440000"/>
            <a:ext cx="2732143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386723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vslutsida-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BGstad-PPT-BKGR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 flipH="1">
            <a:off x="2360560" y="0"/>
            <a:ext cx="6783437" cy="6857998"/>
          </a:xfrm>
          <a:prstGeom prst="rect">
            <a:avLst/>
          </a:prstGeom>
        </p:spPr>
      </p:pic>
      <p:sp>
        <p:nvSpPr>
          <p:cNvPr id="10" name="Rektangel 9"/>
          <p:cNvSpPr/>
          <p:nvPr userDrawn="1"/>
        </p:nvSpPr>
        <p:spPr>
          <a:xfrm>
            <a:off x="180000" y="180000"/>
            <a:ext cx="2180560" cy="649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2" name="Grupp 9"/>
          <p:cNvGrpSpPr/>
          <p:nvPr userDrawn="1"/>
        </p:nvGrpSpPr>
        <p:grpSpPr>
          <a:xfrm>
            <a:off x="828000" y="2589373"/>
            <a:ext cx="898553" cy="1424063"/>
            <a:chOff x="828000" y="2716969"/>
            <a:chExt cx="898553" cy="1424063"/>
          </a:xfrm>
        </p:grpSpPr>
        <p:pic>
          <p:nvPicPr>
            <p:cNvPr id="15" name="Bildobjekt 14" descr="gbg_st_cmyk_neg-01.png"/>
            <p:cNvPicPr>
              <a:picLocks noChangeAspect="1"/>
            </p:cNvPicPr>
            <p:nvPr userDrawn="1"/>
          </p:nvPicPr>
          <p:blipFill>
            <a:blip r:embed="rId3" cstate="screen">
              <a:lum bright="-100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828000" y="3773905"/>
              <a:ext cx="898553" cy="367127"/>
            </a:xfrm>
            <a:prstGeom prst="rect">
              <a:avLst/>
            </a:prstGeom>
          </p:spPr>
        </p:pic>
        <p:pic>
          <p:nvPicPr>
            <p:cNvPr id="16" name="Bildobjekt 15" descr="gbg_st_cmyk_neg-01.png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828000" y="2716969"/>
              <a:ext cx="898553" cy="1056936"/>
            </a:xfrm>
            <a:prstGeom prst="rect">
              <a:avLst/>
            </a:prstGeom>
          </p:spPr>
        </p:pic>
      </p:grpSp>
      <p:sp>
        <p:nvSpPr>
          <p:cNvPr id="18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179303" y="181125"/>
            <a:ext cx="5475620" cy="6155880"/>
          </a:xfrm>
        </p:spPr>
        <p:txBody>
          <a:bodyPr wrap="square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>
                <a:solidFill>
                  <a:srgbClr val="000000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Avslut</a:t>
            </a:r>
          </a:p>
        </p:txBody>
      </p:sp>
    </p:spTree>
    <p:extLst>
      <p:ext uri="{BB962C8B-B14F-4D97-AF65-F5344CB8AC3E}">
        <p14:creationId xmlns:p14="http://schemas.microsoft.com/office/powerpoint/2010/main" xmlns="" val="31774778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6573716" y="6248400"/>
            <a:ext cx="223617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31640E-D302-4DC9-B4EF-6ACAC2D23C07}" type="datetime4">
              <a:rPr lang="sv-SE"/>
              <a:pPr/>
              <a:t>4 oktober 2017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8228598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4412546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3770476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4859594" y="2507994"/>
            <a:ext cx="3583858" cy="275748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7314874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grafik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6" hasCustomPrompt="1"/>
          </p:nvPr>
        </p:nvSpPr>
        <p:spPr>
          <a:xfrm>
            <a:off x="179387" y="1368000"/>
            <a:ext cx="8763959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79388" indent="-179388">
              <a:defRPr sz="1200" i="1">
                <a:solidFill>
                  <a:schemeClr val="tx1"/>
                </a:solidFill>
              </a:defRPr>
            </a:lvl1pPr>
            <a:lvl2pPr marL="712788" indent="-266700">
              <a:defRPr sz="2000"/>
            </a:lvl2pPr>
            <a:lvl3pPr marL="712788" indent="-266700">
              <a:defRPr sz="1600"/>
            </a:lvl3pPr>
            <a:lvl4pPr marL="712788" indent="-266700">
              <a:defRPr sz="1600"/>
            </a:lvl4pPr>
            <a:lvl5pPr marL="712788" indent="-266700">
              <a:defRPr sz="1600"/>
            </a:lvl5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3989704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866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3581057" y="1440000"/>
            <a:ext cx="5040000" cy="4694989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849822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8914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50400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41795323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389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11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/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</p:spTree>
    <p:extLst>
      <p:ext uri="{BB962C8B-B14F-4D97-AF65-F5344CB8AC3E}">
        <p14:creationId xmlns:p14="http://schemas.microsoft.com/office/powerpoint/2010/main" xmlns="" val="6514985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9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9600" y="1367999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8734941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GBGstad-PPT-BKGR.jpg"/>
          <p:cNvPicPr>
            <a:picLocks noChangeAspect="1"/>
          </p:cNvPicPr>
          <p:nvPr/>
        </p:nvPicPr>
        <p:blipFill>
          <a:blip r:embed="rId15" cstate="screen"/>
          <a:srcRect/>
          <a:stretch>
            <a:fillRect/>
          </a:stretch>
        </p:blipFill>
        <p:spPr>
          <a:xfrm flipH="1">
            <a:off x="0" y="6095563"/>
            <a:ext cx="9143997" cy="762434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22000" y="475702"/>
            <a:ext cx="6738950" cy="6950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22000" y="1569600"/>
            <a:ext cx="8028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öppen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22000" y="6421220"/>
            <a:ext cx="2383541" cy="249475"/>
          </a:xfrm>
          <a:prstGeom prst="rect">
            <a:avLst/>
          </a:prstGeom>
        </p:spPr>
      </p:pic>
      <p:pic>
        <p:nvPicPr>
          <p:cNvPr id="10" name="Bildobjekt 9" descr="gbg_li_col.png"/>
          <p:cNvPicPr>
            <a:picLocks noChangeAspect="1"/>
          </p:cNvPicPr>
          <p:nvPr/>
        </p:nvPicPr>
        <p:blipFill>
          <a:blip r:embed="rId17" cstate="screen"/>
          <a:stretch>
            <a:fillRect/>
          </a:stretch>
        </p:blipFill>
        <p:spPr>
          <a:xfrm>
            <a:off x="7571231" y="613646"/>
            <a:ext cx="1107796" cy="367680"/>
          </a:xfrm>
          <a:prstGeom prst="rect">
            <a:avLst/>
          </a:prstGeom>
        </p:spPr>
      </p:pic>
      <p:cxnSp>
        <p:nvCxnSpPr>
          <p:cNvPr id="12" name="Rak 11"/>
          <p:cNvCxnSpPr/>
          <p:nvPr/>
        </p:nvCxnSpPr>
        <p:spPr>
          <a:xfrm>
            <a:off x="7397750" y="581024"/>
            <a:ext cx="0" cy="39600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802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928" r:id="rId13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800" b="1" kern="0" spc="50">
          <a:solidFill>
            <a:schemeClr val="tx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»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77800" algn="l"/>
              </a:tabLst>
            </a:pPr>
            <a:r>
              <a:rPr lang="sv-SE" sz="4000" dirty="0" smtClean="0"/>
              <a:t>Politikerutbildning </a:t>
            </a:r>
            <a:br>
              <a:rPr lang="sv-SE" sz="4000" dirty="0" smtClean="0"/>
            </a:br>
            <a:r>
              <a:rPr lang="sv-SE" sz="1800" dirty="0" smtClean="0"/>
              <a:t>– individutskottets uppdrag och utskottets inre 	arbete</a:t>
            </a:r>
            <a:endParaRPr lang="sv-SE" sz="180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Hösten 2017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Dagens teman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Gränsdragningen mellan nämnd, utskott och förvaltning.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Beslutsfattande i utskottet - Fatta ett annat beslut än det som förvaltningen föreslagit? Att fatta ordförandebeslut.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Att ta emot besök i utskottet. Kontakt med brukare utanför mötet.</a:t>
            </a:r>
          </a:p>
          <a:p>
            <a:pPr marL="457200" indent="-457200">
              <a:buFont typeface="+mj-lt"/>
              <a:buAutoNum type="arabicPeriod"/>
            </a:pP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Utskottets uppdrag och sammanhang</a:t>
            </a:r>
            <a:endParaRPr lang="sv-SE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46381" y="1170771"/>
            <a:ext cx="4063512" cy="4391829"/>
          </a:xfrm>
        </p:spPr>
        <p:txBody>
          <a:bodyPr/>
          <a:lstStyle/>
          <a:p>
            <a:pPr>
              <a:spcAft>
                <a:spcPts val="0"/>
              </a:spcAft>
              <a:buFont typeface="Times"/>
              <a:buNone/>
            </a:pPr>
            <a:r>
              <a:rPr lang="sv-SE" sz="1600" dirty="0" smtClean="0"/>
              <a:t>SDN</a:t>
            </a:r>
            <a:endParaRPr lang="sv-SE" sz="1600" dirty="0"/>
          </a:p>
          <a:p>
            <a:pPr>
              <a:spcAft>
                <a:spcPts val="0"/>
              </a:spcAft>
            </a:pPr>
            <a:r>
              <a:rPr lang="sv-SE" sz="1600" dirty="0"/>
              <a:t>Ärenden av principiell beskaffenhet och annars av större vikt</a:t>
            </a:r>
          </a:p>
          <a:p>
            <a:pPr>
              <a:spcAft>
                <a:spcPts val="0"/>
              </a:spcAft>
            </a:pPr>
            <a:r>
              <a:rPr lang="sv-SE" sz="1600" dirty="0"/>
              <a:t>Andra frågor som anges i KL eller andra författningar</a:t>
            </a:r>
          </a:p>
          <a:p>
            <a:pPr>
              <a:spcAft>
                <a:spcPts val="0"/>
              </a:spcAft>
            </a:pPr>
            <a:r>
              <a:rPr lang="sv-SE" sz="1600" dirty="0"/>
              <a:t>Budget </a:t>
            </a:r>
          </a:p>
          <a:p>
            <a:pPr>
              <a:spcAft>
                <a:spcPts val="0"/>
              </a:spcAft>
            </a:pPr>
            <a:r>
              <a:rPr lang="sv-SE" sz="1600" dirty="0"/>
              <a:t>Mål och riktlinjer</a:t>
            </a:r>
          </a:p>
          <a:p>
            <a:pPr>
              <a:spcAft>
                <a:spcPts val="0"/>
              </a:spcAft>
            </a:pPr>
            <a:r>
              <a:rPr lang="sv-SE" sz="1600" dirty="0" smtClean="0"/>
              <a:t>Delegationsförteckning (delegationsförbud</a:t>
            </a:r>
            <a:r>
              <a:rPr lang="sv-SE" sz="1600" dirty="0"/>
              <a:t>)</a:t>
            </a:r>
          </a:p>
          <a:p>
            <a:pPr>
              <a:spcAft>
                <a:spcPts val="0"/>
              </a:spcAft>
            </a:pPr>
            <a:endParaRPr lang="sv-SE" sz="1600" dirty="0"/>
          </a:p>
          <a:p>
            <a:pPr>
              <a:spcAft>
                <a:spcPts val="0"/>
              </a:spcAft>
              <a:buNone/>
            </a:pPr>
            <a:r>
              <a:rPr lang="sv-SE" sz="1600" dirty="0" smtClean="0"/>
              <a:t>Individutskottet</a:t>
            </a:r>
          </a:p>
          <a:p>
            <a:pPr>
              <a:spcAft>
                <a:spcPts val="0"/>
              </a:spcAft>
            </a:pPr>
            <a:r>
              <a:rPr lang="sv-SE" sz="1600" dirty="0" smtClean="0"/>
              <a:t>”…handlägga vissa sociala ärenden och andra individärenden…” </a:t>
            </a:r>
          </a:p>
          <a:p>
            <a:pPr>
              <a:spcAft>
                <a:spcPts val="0"/>
              </a:spcAft>
              <a:buNone/>
            </a:pPr>
            <a:r>
              <a:rPr lang="sv-SE" sz="1600" dirty="0" smtClean="0"/>
              <a:t>	(fatta beslut på delegation från SDN)</a:t>
            </a:r>
          </a:p>
          <a:p>
            <a:pPr>
              <a:spcAft>
                <a:spcPts val="0"/>
              </a:spcAft>
            </a:pPr>
            <a:endParaRPr lang="sv-SE" sz="1600" dirty="0" smtClean="0"/>
          </a:p>
          <a:p>
            <a:pPr>
              <a:spcAft>
                <a:spcPts val="0"/>
              </a:spcAft>
              <a:buNone/>
            </a:pPr>
            <a:r>
              <a:rPr lang="sv-SE" sz="1600" dirty="0" smtClean="0"/>
              <a:t>Förvaltningen</a:t>
            </a:r>
          </a:p>
          <a:p>
            <a:pPr>
              <a:spcAft>
                <a:spcPts val="0"/>
              </a:spcAft>
            </a:pPr>
            <a:r>
              <a:rPr lang="sv-SE" sz="1600" dirty="0" smtClean="0"/>
              <a:t>Fattar beslut på delegation från SDN </a:t>
            </a:r>
          </a:p>
          <a:p>
            <a:pPr>
              <a:spcAft>
                <a:spcPts val="0"/>
              </a:spcAft>
            </a:pPr>
            <a:r>
              <a:rPr lang="sv-SE" sz="1600" dirty="0" smtClean="0"/>
              <a:t>Lämnar beslutsunderlag till IU och SDN</a:t>
            </a:r>
          </a:p>
          <a:p>
            <a:pPr>
              <a:spcAft>
                <a:spcPts val="0"/>
              </a:spcAft>
            </a:pPr>
            <a:r>
              <a:rPr lang="sv-SE" sz="1600" dirty="0" smtClean="0"/>
              <a:t>Verkställer beslut</a:t>
            </a:r>
            <a:endParaRPr lang="sv-SE" sz="1600" dirty="0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332035" y="2318575"/>
            <a:ext cx="1944566" cy="649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1800" dirty="0">
                <a:latin typeface="Arial" charset="0"/>
              </a:rPr>
              <a:t>SDN (</a:t>
            </a:r>
            <a:r>
              <a:rPr lang="sv-SE" sz="1800" dirty="0" smtClean="0">
                <a:latin typeface="Arial" charset="0"/>
              </a:rPr>
              <a:t>11+11)</a:t>
            </a:r>
            <a:endParaRPr lang="sv-SE" sz="1800" dirty="0">
              <a:latin typeface="Arial" charset="0"/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539262" y="3112325"/>
            <a:ext cx="1079989" cy="5048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dirty="0" smtClean="0">
                <a:latin typeface="Arial" charset="0"/>
              </a:rPr>
              <a:t>I</a:t>
            </a:r>
            <a:r>
              <a:rPr lang="sv-SE" sz="1800" dirty="0" smtClean="0">
                <a:latin typeface="Arial" charset="0"/>
              </a:rPr>
              <a:t>U </a:t>
            </a:r>
            <a:r>
              <a:rPr lang="sv-SE" sz="1800" dirty="0">
                <a:latin typeface="Arial" charset="0"/>
              </a:rPr>
              <a:t>(5+3)</a:t>
            </a:r>
          </a:p>
        </p:txBody>
      </p:sp>
      <p:sp>
        <p:nvSpPr>
          <p:cNvPr id="68615" name="Line 8"/>
          <p:cNvSpPr>
            <a:spLocks noChangeShapeType="1"/>
          </p:cNvSpPr>
          <p:nvPr/>
        </p:nvSpPr>
        <p:spPr bwMode="auto">
          <a:xfrm>
            <a:off x="1403838" y="2492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68616" name="Line 9"/>
          <p:cNvSpPr>
            <a:spLocks noChangeShapeType="1"/>
          </p:cNvSpPr>
          <p:nvPr/>
        </p:nvSpPr>
        <p:spPr bwMode="auto">
          <a:xfrm flipH="1">
            <a:off x="826476" y="2542554"/>
            <a:ext cx="360485" cy="4253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68617" name="Rectangle 10"/>
          <p:cNvSpPr>
            <a:spLocks noChangeArrowheads="1"/>
          </p:cNvSpPr>
          <p:nvPr/>
        </p:nvSpPr>
        <p:spPr bwMode="auto">
          <a:xfrm>
            <a:off x="826477" y="4120388"/>
            <a:ext cx="3241431" cy="177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1800" dirty="0">
                <a:latin typeface="Arial" charset="0"/>
              </a:rPr>
              <a:t>Förvaltningen</a:t>
            </a:r>
          </a:p>
        </p:txBody>
      </p:sp>
      <p:sp>
        <p:nvSpPr>
          <p:cNvPr id="68618" name="Line 11"/>
          <p:cNvSpPr>
            <a:spLocks noChangeShapeType="1"/>
          </p:cNvSpPr>
          <p:nvPr/>
        </p:nvSpPr>
        <p:spPr bwMode="auto">
          <a:xfrm>
            <a:off x="1332035" y="36171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68619" name="Line 12"/>
          <p:cNvSpPr>
            <a:spLocks noChangeShapeType="1"/>
          </p:cNvSpPr>
          <p:nvPr/>
        </p:nvSpPr>
        <p:spPr bwMode="auto">
          <a:xfrm>
            <a:off x="2304288" y="296786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971550" y="1170771"/>
            <a:ext cx="2667762" cy="649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1800" dirty="0" smtClean="0">
                <a:latin typeface="Arial" charset="0"/>
              </a:rPr>
              <a:t>KF(81+44)</a:t>
            </a:r>
            <a:endParaRPr lang="sv-SE" sz="1800" dirty="0">
              <a:latin typeface="Arial" charset="0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304288" y="1820059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16" name="textruta 15"/>
          <p:cNvSpPr txBox="1"/>
          <p:nvPr/>
        </p:nvSpPr>
        <p:spPr>
          <a:xfrm>
            <a:off x="125003" y="1980021"/>
            <a:ext cx="14029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Reglementen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099317" y="3112325"/>
            <a:ext cx="1079989" cy="5048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dirty="0" smtClean="0">
                <a:latin typeface="Arial" charset="0"/>
              </a:rPr>
              <a:t>U</a:t>
            </a:r>
            <a:r>
              <a:rPr lang="sv-SE" sz="1800" dirty="0" smtClean="0">
                <a:latin typeface="Arial" charset="0"/>
              </a:rPr>
              <a:t>U </a:t>
            </a:r>
            <a:r>
              <a:rPr lang="sv-SE" sz="1800" dirty="0">
                <a:latin typeface="Arial" charset="0"/>
              </a:rPr>
              <a:t>(5+3)</a:t>
            </a:r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3639312" y="36171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20" name="Rektangel 19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v-SE" dirty="0"/>
          </a:p>
        </p:txBody>
      </p:sp>
      <p:sp>
        <p:nvSpPr>
          <p:cNvPr id="21" name="Line 9"/>
          <p:cNvSpPr>
            <a:spLocks noGrp="1" noChangeShapeType="1"/>
          </p:cNvSpPr>
          <p:nvPr>
            <p:ph sz="half" idx="4294967295"/>
          </p:nvPr>
        </p:nvSpPr>
        <p:spPr bwMode="auto">
          <a:xfrm flipH="1" flipV="1">
            <a:off x="3317865" y="2542553"/>
            <a:ext cx="642894" cy="4253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 smtClean="0"/>
              <a:t>Utskottets roll - Gränsdragningen mellan nämnd, utskott och förvaltning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Myndighetsutövning mot enskild – tjänstefelsansvaret</a:t>
            </a:r>
          </a:p>
          <a:p>
            <a:r>
              <a:rPr lang="sv-SE" dirty="0" smtClean="0"/>
              <a:t>Ej möjlighet att avstå beslutsfattande</a:t>
            </a:r>
          </a:p>
          <a:p>
            <a:r>
              <a:rPr lang="sv-SE" dirty="0" smtClean="0"/>
              <a:t>Avgränsningen till förvaltningen</a:t>
            </a:r>
          </a:p>
          <a:p>
            <a:pPr lvl="1"/>
            <a:r>
              <a:rPr lang="sv-SE" dirty="0" smtClean="0">
                <a:solidFill>
                  <a:srgbClr val="000000"/>
                </a:solidFill>
              </a:rPr>
              <a:t>Politikerna förväntas ha ett medborgarperspektiv, utgå från människors allmänna rättsuppfattning,</a:t>
            </a:r>
          </a:p>
          <a:p>
            <a:pPr lvl="1"/>
            <a:r>
              <a:rPr lang="sv-SE" dirty="0" smtClean="0">
                <a:solidFill>
                  <a:srgbClr val="000000"/>
                </a:solidFill>
              </a:rPr>
              <a:t>Tjänstemännens beslutsunderlag skrivs utifrån professionen</a:t>
            </a:r>
            <a:endParaRPr lang="sv-SE" dirty="0" smtClean="0"/>
          </a:p>
          <a:p>
            <a:pPr marL="1609725" lvl="1" indent="0">
              <a:buNone/>
            </a:pPr>
            <a:r>
              <a:rPr lang="sv-SE" dirty="0" smtClean="0"/>
              <a:t>Utskottets roll blir att utifrån lagstiftningens krav balansera tjänstemännens underlag med medborgarperspektivet</a:t>
            </a:r>
            <a:endParaRPr lang="sv-SE" dirty="0"/>
          </a:p>
        </p:txBody>
      </p:sp>
      <p:sp>
        <p:nvSpPr>
          <p:cNvPr id="12" name="Uppåtvinklad 11"/>
          <p:cNvSpPr/>
          <p:nvPr/>
        </p:nvSpPr>
        <p:spPr>
          <a:xfrm>
            <a:off x="1481328" y="4279392"/>
            <a:ext cx="640080" cy="530352"/>
          </a:xfrm>
          <a:prstGeom prst="bentUpArrow">
            <a:avLst/>
          </a:prstGeom>
          <a:solidFill>
            <a:schemeClr val="tx1"/>
          </a:solidFill>
          <a:ln w="0">
            <a:solidFill>
              <a:schemeClr val="tx1"/>
            </a:solidFill>
          </a:ln>
          <a:effectLst/>
          <a:scene3d>
            <a:camera prst="orthographicFront">
              <a:rot lat="0" lon="1800000" rev="162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Beslutsfattande i utskottet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Beslutsfattande på delegation, delegationsförbud</a:t>
            </a:r>
          </a:p>
          <a:p>
            <a:r>
              <a:rPr lang="sv-SE" dirty="0" smtClean="0"/>
              <a:t>Att lägga ett annat förslag än det som finns i tjänsteutlåtandet</a:t>
            </a:r>
          </a:p>
          <a:p>
            <a:r>
              <a:rPr lang="sv-SE" dirty="0" smtClean="0"/>
              <a:t>Att fatta ”ordförandebeslut”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Kontakt med brukare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Företräde inför utskottet</a:t>
            </a:r>
          </a:p>
          <a:p>
            <a:pPr lvl="1"/>
            <a:r>
              <a:rPr lang="sv-SE" dirty="0" smtClean="0"/>
              <a:t>Ombud, stödperson</a:t>
            </a:r>
          </a:p>
          <a:p>
            <a:pPr lvl="1"/>
            <a:r>
              <a:rPr lang="sv-SE" dirty="0" smtClean="0"/>
              <a:t>Praktiskt – hur går det till? </a:t>
            </a:r>
          </a:p>
          <a:p>
            <a:pPr lvl="1"/>
            <a:r>
              <a:rPr lang="sv-SE" dirty="0" smtClean="0"/>
              <a:t>Nya uppgifter/omständigheter – hur hanterar man det?</a:t>
            </a:r>
          </a:p>
          <a:p>
            <a:endParaRPr lang="sv-SE" dirty="0" smtClean="0"/>
          </a:p>
          <a:p>
            <a:r>
              <a:rPr lang="sv-SE" dirty="0" smtClean="0"/>
              <a:t>Kontakt med brukare individärenden utanför mötet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KONTAKT:</a:t>
            </a:r>
            <a:br>
              <a:rPr lang="sv-SE" dirty="0" smtClean="0"/>
            </a:br>
            <a:r>
              <a:rPr lang="sv-SE" dirty="0" smtClean="0"/>
              <a:t>Ulrika Andersson, nämndsekreterare Angered</a:t>
            </a:r>
          </a:p>
          <a:p>
            <a:r>
              <a:rPr lang="sv-SE" dirty="0" err="1" smtClean="0"/>
              <a:t>ulrika.andersson@angered.goteborg.se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Britta Timan, planeringsledare IFO-FH, Stadsledningskontoret</a:t>
            </a:r>
          </a:p>
          <a:p>
            <a:r>
              <a:rPr lang="sv-SE" dirty="0" err="1" smtClean="0"/>
              <a:t>britta.timan@stadshuset.goteborg.se</a:t>
            </a:r>
            <a:endParaRPr lang="sv-SE" dirty="0" smtClean="0"/>
          </a:p>
          <a:p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xmlns="" val="27262329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BG-Stad-Mall_enkelTurkos_SE_PPT">
  <a:themeElements>
    <a:clrScheme name="GBG-stad-färgtema">
      <a:dk1>
        <a:srgbClr val="575757"/>
      </a:dk1>
      <a:lt1>
        <a:sysClr val="window" lastClr="FFFFFF"/>
      </a:lt1>
      <a:dk2>
        <a:srgbClr val="575757"/>
      </a:dk2>
      <a:lt2>
        <a:srgbClr val="FFFFFF"/>
      </a:lt2>
      <a:accent1>
        <a:srgbClr val="1475B8"/>
      </a:accent1>
      <a:accent2>
        <a:srgbClr val="F18700"/>
      </a:accent2>
      <a:accent3>
        <a:srgbClr val="9DCBCD"/>
      </a:accent3>
      <a:accent4>
        <a:srgbClr val="727BA0"/>
      </a:accent4>
      <a:accent5>
        <a:srgbClr val="BD0066"/>
      </a:accent5>
      <a:accent6>
        <a:srgbClr val="C1C12A"/>
      </a:accent6>
      <a:hlink>
        <a:srgbClr val="1475B8"/>
      </a:hlink>
      <a:folHlink>
        <a:srgbClr val="9DCBCD"/>
      </a:folHlink>
    </a:clrScheme>
    <a:fontScheme name="GBG-Stad-teckensni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GBG-Stad-Mall_enkelTurkos_SE_PPT</Template>
  <TotalTime>1053</TotalTime>
  <Words>220</Words>
  <Application>Microsoft Office PowerPoint</Application>
  <PresentationFormat>Bildspel på skärmen (4:3)</PresentationFormat>
  <Paragraphs>64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GBG-Stad-Mall_enkelTurkos_SE_PPT</vt:lpstr>
      <vt:lpstr>Politikerutbildning  – individutskottets uppdrag och utskottets inre  arbete</vt:lpstr>
      <vt:lpstr>Dagens teman</vt:lpstr>
      <vt:lpstr>Utskottets uppdrag och sammanhang</vt:lpstr>
      <vt:lpstr>Utskottets roll - Gränsdragningen mellan nämnd, utskott och förvaltning </vt:lpstr>
      <vt:lpstr>Beslutsfattande i utskottet</vt:lpstr>
      <vt:lpstr>Kontakt med brukare</vt:lpstr>
      <vt:lpstr>Bild 7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Politikerutbildning  – att vara ledamot eller ersättare i individutskott</dc:title>
  <dc:creator>britim0603</dc:creator>
  <cp:lastModifiedBy>hedand0327</cp:lastModifiedBy>
  <cp:revision>18</cp:revision>
  <cp:lastPrinted>2014-06-25T13:57:34Z</cp:lastPrinted>
  <dcterms:created xsi:type="dcterms:W3CDTF">2017-03-09T09:34:13Z</dcterms:created>
  <dcterms:modified xsi:type="dcterms:W3CDTF">2017-10-04T13:32:26Z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_SaveText">
    <vt:lpwstr>Spara till Notes</vt:lpwstr>
  </property>
  <property fmtid="{D5CDD505-2E9C-101B-9397-08002B2CF9AE}" pid="3" name="SW_SaveCloseOfficeText">
    <vt:lpwstr>Spara och Stäng Officedokument</vt:lpwstr>
  </property>
  <property fmtid="{D5CDD505-2E9C-101B-9397-08002B2CF9AE}" pid="4" name="SW_SaveCloseText">
    <vt:lpwstr>Spara och Stäng Notes dokument</vt:lpwstr>
  </property>
  <property fmtid="{D5CDD505-2E9C-101B-9397-08002B2CF9AE}" pid="5" name="SW_DocUNID">
    <vt:lpwstr>22984E7F52B3050FC12581AF004A49F2</vt:lpwstr>
  </property>
  <property fmtid="{D5CDD505-2E9C-101B-9397-08002B2CF9AE}" pid="6" name="SW_DocHWND">
    <vt:r8>2296476</vt:r8>
  </property>
  <property fmtid="{D5CDD505-2E9C-101B-9397-08002B2CF9AE}" pid="7" name="SW_IntOfficeMacros">
    <vt:lpwstr>Enabled</vt:lpwstr>
  </property>
  <property fmtid="{D5CDD505-2E9C-101B-9397-08002B2CF9AE}" pid="8" name="SW_CustomTitle">
    <vt:lpwstr>SWING Integrator 5 Document</vt:lpwstr>
  </property>
  <property fmtid="{D5CDD505-2E9C-101B-9397-08002B2CF9AE}" pid="9" name="SW_DialogTitle">
    <vt:lpwstr>SWING Integrator för Notes och Office</vt:lpwstr>
  </property>
  <property fmtid="{D5CDD505-2E9C-101B-9397-08002B2CF9AE}" pid="10" name="SW_PromptText">
    <vt:lpwstr>Vill du spara?</vt:lpwstr>
  </property>
  <property fmtid="{D5CDD505-2E9C-101B-9397-08002B2CF9AE}" pid="11" name="SW_NewDocument">
    <vt:lpwstr/>
  </property>
  <property fmtid="{D5CDD505-2E9C-101B-9397-08002B2CF9AE}" pid="12" name="SW_VisibleVBAMacroMenuItems">
    <vt:r8>127</vt:r8>
  </property>
  <property fmtid="{D5CDD505-2E9C-101B-9397-08002B2CF9AE}" pid="13" name="SW_EnabledVBAMacroMenuItems">
    <vt:r8>7</vt:r8>
  </property>
  <property fmtid="{D5CDD505-2E9C-101B-9397-08002B2CF9AE}" pid="14" name="SW_AddinName">
    <vt:lpwstr>SWINGINTEGRATOR529000.PPA</vt:lpwstr>
  </property>
</Properties>
</file>